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70" r:id="rId3"/>
    <p:sldId id="262" r:id="rId4"/>
    <p:sldId id="261" r:id="rId5"/>
    <p:sldId id="271" r:id="rId6"/>
    <p:sldId id="273" r:id="rId7"/>
    <p:sldId id="274" r:id="rId8"/>
    <p:sldId id="269" r:id="rId9"/>
    <p:sldId id="263" r:id="rId10"/>
    <p:sldId id="258" r:id="rId11"/>
    <p:sldId id="256" r:id="rId12"/>
    <p:sldId id="259" r:id="rId13"/>
    <p:sldId id="260" r:id="rId14"/>
    <p:sldId id="265" r:id="rId15"/>
    <p:sldId id="266" r:id="rId16"/>
    <p:sldId id="267" r:id="rId17"/>
    <p:sldId id="268" r:id="rId18"/>
    <p:sldId id="272" r:id="rId19"/>
    <p:sldId id="276" r:id="rId20"/>
    <p:sldId id="278" r:id="rId21"/>
    <p:sldId id="257"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cib00usu23" initials="c" lastIdx="2" clrIdx="0">
    <p:extLst>
      <p:ext uri="{19B8F6BF-5375-455C-9EA6-DF929625EA0E}">
        <p15:presenceInfo xmlns:p15="http://schemas.microsoft.com/office/powerpoint/2012/main" userId="ccib00usu2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65" autoAdjust="0"/>
    <p:restoredTop sz="94660"/>
  </p:normalViewPr>
  <p:slideViewPr>
    <p:cSldViewPr snapToGrid="0">
      <p:cViewPr varScale="1">
        <p:scale>
          <a:sx n="113" d="100"/>
          <a:sy n="113" d="100"/>
        </p:scale>
        <p:origin x="1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9/19/2025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lavanguardia.com/politica/20210825/7679594/agonia-politica-mar-menor.html" TargetMode="External"/><Relationship Id="rId2" Type="http://schemas.openxmlformats.org/officeDocument/2006/relationships/hyperlink" Target="https://interactius.ara.cat/es/reportajes/ara-diumenge/murcia/desastre-ambiental-murcia-manga-mar-menor" TargetMode="External"/><Relationship Id="rId1" Type="http://schemas.openxmlformats.org/officeDocument/2006/relationships/slideLayout" Target="../slideLayouts/slideLayout2.xml"/><Relationship Id="rId6" Type="http://schemas.openxmlformats.org/officeDocument/2006/relationships/hyperlink" Target="https://www.rtve.es/noticias/20210825/indignacion-crece-vecinos-mar-menor/2164461.shtml" TargetMode="External"/><Relationship Id="rId5" Type="http://schemas.openxmlformats.org/officeDocument/2006/relationships/hyperlink" Target="https://www.nationalgeographic.com.es/ciencia/desastre-mar-menor-historia-colapso-ambiental-que-pudo-haberse-evitado_17247" TargetMode="External"/><Relationship Id="rId4" Type="http://schemas.openxmlformats.org/officeDocument/2006/relationships/hyperlink" Target="https://www.publico.es/ciencias/crisis-medioambiental-mar-menor-riesgo-nuevo-brote-ambiental.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2834" y="79716"/>
            <a:ext cx="7298266" cy="1320800"/>
          </a:xfrm>
          <a:solidFill>
            <a:schemeClr val="accent5">
              <a:lumMod val="75000"/>
            </a:schemeClr>
          </a:solidFill>
          <a:ln w="76200">
            <a:solidFill>
              <a:srgbClr val="92D050"/>
            </a:solidFill>
          </a:ln>
        </p:spPr>
        <p:txBody>
          <a:bodyPr>
            <a:noAutofit/>
          </a:bodyPr>
          <a:lstStyle/>
          <a:p>
            <a:r>
              <a:rPr lang="es-ES" sz="9600" dirty="0"/>
              <a:t>El Mar Menor</a:t>
            </a:r>
          </a:p>
        </p:txBody>
      </p:sp>
      <p:sp>
        <p:nvSpPr>
          <p:cNvPr id="3" name="Marcador de contenido 2"/>
          <p:cNvSpPr>
            <a:spLocks noGrp="1"/>
          </p:cNvSpPr>
          <p:nvPr>
            <p:ph idx="1"/>
          </p:nvPr>
        </p:nvSpPr>
        <p:spPr>
          <a:xfrm>
            <a:off x="0" y="2977227"/>
            <a:ext cx="11938000" cy="3880773"/>
          </a:xfrm>
          <a:solidFill>
            <a:schemeClr val="accent5">
              <a:lumMod val="75000"/>
            </a:schemeClr>
          </a:solidFill>
          <a:ln w="76200">
            <a:solidFill>
              <a:srgbClr val="92D050"/>
            </a:solidFill>
          </a:ln>
        </p:spPr>
        <p:txBody>
          <a:bodyPr>
            <a:noAutofit/>
          </a:bodyPr>
          <a:lstStyle/>
          <a:p>
            <a:r>
              <a:rPr lang="es-ES" sz="2800" dirty="0">
                <a:solidFill>
                  <a:srgbClr val="FFFF00"/>
                </a:solidFill>
              </a:rPr>
              <a:t>La laguna salada más grande de Europa, en Murcia, continúa en estado crítico y a la espera de soluciones reales que no llegan. Hay temor por que se repitan los episodios más dramáticos de su historia: la sopa verde de 2016 y la muerte de tres toneladas de peces en octubre. Es símbolo de unas administraciones que minusvaloran el medio ambiente, sino también social y económico y preludio de lo que puede ocurrir en otros sistemas costeros del país por los excesos de un modelo económico insostenible. </a:t>
            </a:r>
          </a:p>
        </p:txBody>
      </p:sp>
      <p:pic>
        <p:nvPicPr>
          <p:cNvPr id="4" name="Imagen 3"/>
          <p:cNvPicPr>
            <a:picLocks noChangeAspect="1"/>
          </p:cNvPicPr>
          <p:nvPr/>
        </p:nvPicPr>
        <p:blipFill>
          <a:blip r:embed="rId2"/>
          <a:stretch>
            <a:fillRect/>
          </a:stretch>
        </p:blipFill>
        <p:spPr>
          <a:xfrm>
            <a:off x="6319813" y="1751403"/>
            <a:ext cx="4962574" cy="932769"/>
          </a:xfrm>
          <a:prstGeom prst="rect">
            <a:avLst/>
          </a:prstGeom>
        </p:spPr>
      </p:pic>
    </p:spTree>
    <p:extLst>
      <p:ext uri="{BB962C8B-B14F-4D97-AF65-F5344CB8AC3E}">
        <p14:creationId xmlns:p14="http://schemas.microsoft.com/office/powerpoint/2010/main" val="60014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ipe(down)">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1696700" cy="6857999"/>
          </a:xfrm>
          <a:prstGeom prst="rect">
            <a:avLst/>
          </a:prstGeom>
        </p:spPr>
      </p:pic>
      <p:sp>
        <p:nvSpPr>
          <p:cNvPr id="5" name="Rectángulo 4"/>
          <p:cNvSpPr/>
          <p:nvPr/>
        </p:nvSpPr>
        <p:spPr>
          <a:xfrm>
            <a:off x="7112000" y="234950"/>
            <a:ext cx="4813300" cy="91440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Ramón Pagán (vecino): "El 80% del campo se dedica a la agricultura intensiva. Ya no existe el agricultor tradicional"</a:t>
            </a:r>
          </a:p>
        </p:txBody>
      </p:sp>
      <p:sp>
        <p:nvSpPr>
          <p:cNvPr id="6" name="Rectángulo 5"/>
          <p:cNvSpPr/>
          <p:nvPr/>
        </p:nvSpPr>
        <p:spPr>
          <a:xfrm>
            <a:off x="101600" y="82550"/>
            <a:ext cx="6743700" cy="161925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 una agricultura agresiva que usa muchos nitratos que acaban filtrándose al acuífero, declarado en riesgo químico por la Confederación Hidrográfica del Segura", añade Pagán(vecino). Se estima que ya acumula unas 300.000 toneladas.</a:t>
            </a:r>
          </a:p>
        </p:txBody>
      </p:sp>
    </p:spTree>
    <p:extLst>
      <p:ext uri="{BB962C8B-B14F-4D97-AF65-F5344CB8AC3E}">
        <p14:creationId xmlns:p14="http://schemas.microsoft.com/office/powerpoint/2010/main" val="290085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14300" y="0"/>
            <a:ext cx="11696700" cy="6858000"/>
          </a:xfrm>
          <a:prstGeom prst="rect">
            <a:avLst/>
          </a:prstGeom>
        </p:spPr>
      </p:pic>
      <p:sp>
        <p:nvSpPr>
          <p:cNvPr id="6" name="CuadroTexto 5"/>
          <p:cNvSpPr txBox="1"/>
          <p:nvPr/>
        </p:nvSpPr>
        <p:spPr>
          <a:xfrm>
            <a:off x="736600" y="2095500"/>
            <a:ext cx="3987800" cy="923330"/>
          </a:xfrm>
          <a:prstGeom prst="rect">
            <a:avLst/>
          </a:prstGeom>
          <a:solidFill>
            <a:schemeClr val="accent5"/>
          </a:solidFill>
          <a:ln w="76200">
            <a:solidFill>
              <a:schemeClr val="accent2">
                <a:lumMod val="60000"/>
                <a:lumOff val="40000"/>
              </a:schemeClr>
            </a:solidFill>
          </a:ln>
        </p:spPr>
        <p:txBody>
          <a:bodyPr wrap="square" rtlCol="0">
            <a:spAutoFit/>
          </a:bodyPr>
          <a:lstStyle/>
          <a:p>
            <a:r>
              <a:rPr lang="es-ES" dirty="0"/>
              <a:t>Se calcula que hay más de 10.000 hectáreas de regadíos irregulares en Campo de Cartagena</a:t>
            </a:r>
          </a:p>
        </p:txBody>
      </p:sp>
      <p:sp>
        <p:nvSpPr>
          <p:cNvPr id="8" name="Rectángulo 7"/>
          <p:cNvSpPr/>
          <p:nvPr/>
        </p:nvSpPr>
        <p:spPr>
          <a:xfrm>
            <a:off x="381000" y="101600"/>
            <a:ext cx="10591800" cy="1576388"/>
          </a:xfrm>
          <a:prstGeom prst="rect">
            <a:avLst/>
          </a:prstGeom>
          <a:solidFill>
            <a:schemeClr val="accent5"/>
          </a:solidFill>
          <a:ln w="7620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Un reciente informe del observatorio de la Fundación Nueva Cultura del Agua describe una ambición desmesurada que las autoridades han consentido: "En las últimas tres décadas ha fallado la Administración regional, competente en las políticas agrarias y ambientales, que se ha mostrado muy cercana a los intereses del sector agrario consintiendo la creación de nuevos perímetros de regadío ilegal".</a:t>
            </a:r>
          </a:p>
        </p:txBody>
      </p:sp>
    </p:spTree>
    <p:extLst>
      <p:ext uri="{BB962C8B-B14F-4D97-AF65-F5344CB8AC3E}">
        <p14:creationId xmlns:p14="http://schemas.microsoft.com/office/powerpoint/2010/main" val="75216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0985500" cy="6858000"/>
          </a:xfrm>
          <a:prstGeom prst="rect">
            <a:avLst/>
          </a:prstGeom>
        </p:spPr>
      </p:pic>
      <p:sp>
        <p:nvSpPr>
          <p:cNvPr id="5" name="Rectángulo 4"/>
          <p:cNvSpPr/>
          <p:nvPr/>
        </p:nvSpPr>
        <p:spPr>
          <a:xfrm>
            <a:off x="177800" y="228600"/>
            <a:ext cx="10490200" cy="148590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El presidente de la Comunidad de Regantes del Campo de Cartagena, Manuel Martínez, rechaza las acusaciones y lamenta que se esté demonizando y criminalizando una actividad que da 40.000 empleos directos. En este sentido, afirma que se practica una agricultura de precisión, ya que dosifica la cantidad justa de agua y nutrientes.</a:t>
            </a:r>
          </a:p>
        </p:txBody>
      </p:sp>
    </p:spTree>
    <p:extLst>
      <p:ext uri="{BB962C8B-B14F-4D97-AF65-F5344CB8AC3E}">
        <p14:creationId xmlns:p14="http://schemas.microsoft.com/office/powerpoint/2010/main" val="4707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23100" y="673100"/>
            <a:ext cx="1765300" cy="838200"/>
          </a:xfrm>
        </p:spPr>
        <p:txBody>
          <a:bodyPr>
            <a:normAutofit fontScale="90000"/>
          </a:bodyPr>
          <a:lstStyle/>
          <a:p>
            <a:br>
              <a:rPr lang="es-ES" dirty="0"/>
            </a:br>
            <a:br>
              <a:rPr lang="es-ES" dirty="0"/>
            </a:br>
            <a:br>
              <a:rPr lang="es-ES" dirty="0"/>
            </a:br>
            <a:endParaRPr lang="es-ES" dirty="0"/>
          </a:p>
        </p:txBody>
      </p:sp>
      <p:sp>
        <p:nvSpPr>
          <p:cNvPr id="3" name="Marcador de contenido 2"/>
          <p:cNvSpPr>
            <a:spLocks noGrp="1"/>
          </p:cNvSpPr>
          <p:nvPr>
            <p:ph idx="1"/>
          </p:nvPr>
        </p:nvSpPr>
        <p:spPr>
          <a:xfrm>
            <a:off x="677334" y="2160589"/>
            <a:ext cx="6612466" cy="785811"/>
          </a:xfrm>
        </p:spPr>
        <p:txBody>
          <a:bodyPr/>
          <a:lstStyle/>
          <a:p>
            <a:endParaRPr lang="es-ES" dirty="0"/>
          </a:p>
          <a:p>
            <a:endParaRPr lang="es-ES" dirty="0"/>
          </a:p>
          <a:p>
            <a:endParaRPr lang="es-ES" dirty="0"/>
          </a:p>
        </p:txBody>
      </p:sp>
      <p:pic>
        <p:nvPicPr>
          <p:cNvPr id="4" name="Imagen 3"/>
          <p:cNvPicPr>
            <a:picLocks noChangeAspect="1"/>
          </p:cNvPicPr>
          <p:nvPr/>
        </p:nvPicPr>
        <p:blipFill>
          <a:blip r:embed="rId2"/>
          <a:stretch>
            <a:fillRect/>
          </a:stretch>
        </p:blipFill>
        <p:spPr>
          <a:xfrm>
            <a:off x="0" y="0"/>
            <a:ext cx="11811000" cy="6858000"/>
          </a:xfrm>
          <a:prstGeom prst="rect">
            <a:avLst/>
          </a:prstGeom>
        </p:spPr>
      </p:pic>
      <p:sp>
        <p:nvSpPr>
          <p:cNvPr id="5" name="Rectángulo 4"/>
          <p:cNvSpPr/>
          <p:nvPr/>
        </p:nvSpPr>
        <p:spPr>
          <a:xfrm>
            <a:off x="1" y="4978400"/>
            <a:ext cx="5994399" cy="187960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"Necesitamos comer, pero también un modelo respetuoso que no pretenda explotar la tierra sacando cuatro o cinco cosechas al año como sea", continúa Pagán (vecino). García de la Asociación de Naturalistas del Sureste.</a:t>
            </a:r>
          </a:p>
          <a:p>
            <a:pPr algn="ctr"/>
            <a:r>
              <a:rPr lang="es-ES" sz="1400" dirty="0"/>
              <a:t> aclara que no pretenden que se retiren todos los cultivos. Sí aquellos que arrasan y se expanden sin control. Se calcula que hay más de 10.000 hectáreas de regadíos irregulares, lo que supone que un 20% del Campo de Cartagena ha crecido por encima de lo autorizado.</a:t>
            </a:r>
          </a:p>
        </p:txBody>
      </p:sp>
    </p:spTree>
    <p:extLst>
      <p:ext uri="{BB962C8B-B14F-4D97-AF65-F5344CB8AC3E}">
        <p14:creationId xmlns:p14="http://schemas.microsoft.com/office/powerpoint/2010/main" val="192155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8900" y="0"/>
            <a:ext cx="11709400" cy="6858000"/>
          </a:xfrm>
          <a:prstGeom prst="rect">
            <a:avLst/>
          </a:prstGeom>
        </p:spPr>
      </p:pic>
      <p:sp>
        <p:nvSpPr>
          <p:cNvPr id="5" name="Rectángulo 4"/>
          <p:cNvSpPr/>
          <p:nvPr/>
        </p:nvSpPr>
        <p:spPr>
          <a:xfrm>
            <a:off x="7150100" y="5105400"/>
            <a:ext cx="5041900" cy="17526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Las organizaciones ecologistas proponen, además de reducir la superficie agrícola actual, </a:t>
            </a:r>
            <a:r>
              <a:rPr lang="es-ES" dirty="0" err="1"/>
              <a:t>renaturalizar</a:t>
            </a:r>
            <a:r>
              <a:rPr lang="es-ES" dirty="0"/>
              <a:t> al menos un 5% del regadío legal, reconstruyendo setos entre parcelas y creando manchas de vegetación en el conjunto de la cuenca.</a:t>
            </a:r>
          </a:p>
        </p:txBody>
      </p:sp>
    </p:spTree>
    <p:extLst>
      <p:ext uri="{BB962C8B-B14F-4D97-AF65-F5344CB8AC3E}">
        <p14:creationId xmlns:p14="http://schemas.microsoft.com/office/powerpoint/2010/main" val="188205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747500" cy="6769099"/>
          </a:xfrm>
          <a:prstGeom prst="rect">
            <a:avLst/>
          </a:prstGeom>
        </p:spPr>
      </p:pic>
      <p:pic>
        <p:nvPicPr>
          <p:cNvPr id="7" name="Imagen 6"/>
          <p:cNvPicPr>
            <a:picLocks noChangeAspect="1"/>
          </p:cNvPicPr>
          <p:nvPr/>
        </p:nvPicPr>
        <p:blipFill>
          <a:blip r:embed="rId2"/>
          <a:stretch>
            <a:fillRect/>
          </a:stretch>
        </p:blipFill>
        <p:spPr>
          <a:xfrm>
            <a:off x="2311400" y="268287"/>
            <a:ext cx="9029700" cy="4799014"/>
          </a:xfrm>
          <a:prstGeom prst="rect">
            <a:avLst/>
          </a:prstGeom>
        </p:spPr>
      </p:pic>
      <p:sp>
        <p:nvSpPr>
          <p:cNvPr id="6" name="Rectángulo 5"/>
          <p:cNvSpPr/>
          <p:nvPr/>
        </p:nvSpPr>
        <p:spPr>
          <a:xfrm>
            <a:off x="0" y="0"/>
            <a:ext cx="8610600" cy="21082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Pero , más allá de las causas y las soluciones, el Gobierno autonómico y la Administración central se han enzarzado en una guerra sobre de quién es la culpa. El Gobierno central tiene las competencias de costa, pero el autónomo es responsable de la gestión del medioambiente y de poner límites a las explotaciones agrarias que cuentan en algunos casos con condenas judiciales firmes que nadie ha hecho cumplir.</a:t>
            </a:r>
          </a:p>
          <a:p>
            <a:pPr algn="ctr"/>
            <a:r>
              <a:rPr lang="es-ES" sz="1200" dirty="0"/>
              <a:t>El Consejo de Ministros descartó ayer la declaración de zona catastrófica del mar Menor. El Gobierno central ha rechazado esta medida alegando que “esta crisis no es cosa de un día, lo que está sucediendo es la consecuencia de un periodo muy dilatado de inacción”, afirmó la portavoz del Gobierno, Isabel Rodríguez.</a:t>
            </a:r>
          </a:p>
          <a:p>
            <a:pPr algn="ctr"/>
            <a:r>
              <a:rPr lang="es-ES" sz="1200" dirty="0"/>
              <a:t>Fernando López Miras, el presidente de la comunidad, compareció el 20 de agosto y no tardó en reprochar al Estado “su inacción”. Reclamó las competencias sobre la costa y cuenca de la albufera. “Es una crisis de Estado –dijo– y me gustaría que el Gobierno de la nación la tratase como tal”</a:t>
            </a:r>
          </a:p>
        </p:txBody>
      </p:sp>
    </p:spTree>
    <p:extLst>
      <p:ext uri="{BB962C8B-B14F-4D97-AF65-F5344CB8AC3E}">
        <p14:creationId xmlns:p14="http://schemas.microsoft.com/office/powerpoint/2010/main" val="132928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849100" cy="6858000"/>
          </a:xfrm>
          <a:prstGeom prst="rect">
            <a:avLst/>
          </a:prstGeom>
        </p:spPr>
      </p:pic>
      <p:pic>
        <p:nvPicPr>
          <p:cNvPr id="4" name="Imagen 3"/>
          <p:cNvPicPr>
            <a:picLocks noChangeAspect="1"/>
          </p:cNvPicPr>
          <p:nvPr/>
        </p:nvPicPr>
        <p:blipFill>
          <a:blip r:embed="rId3"/>
          <a:stretch>
            <a:fillRect/>
          </a:stretch>
        </p:blipFill>
        <p:spPr>
          <a:xfrm>
            <a:off x="228600" y="342900"/>
            <a:ext cx="6681795" cy="1835055"/>
          </a:xfrm>
          <a:prstGeom prst="rect">
            <a:avLst/>
          </a:prstGeom>
        </p:spPr>
      </p:pic>
      <p:sp>
        <p:nvSpPr>
          <p:cNvPr id="6" name="Rectángulo redondeado 5"/>
          <p:cNvSpPr/>
          <p:nvPr/>
        </p:nvSpPr>
        <p:spPr>
          <a:xfrm>
            <a:off x="8128000" y="0"/>
            <a:ext cx="4064000" cy="1279573"/>
          </a:xfrm>
          <a:prstGeom prst="roundRect">
            <a:avLst/>
          </a:prstGeom>
          <a:solidFill>
            <a:schemeClr val="accent5">
              <a:lumMod val="50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Los científicos urgen a detener los vertidos de agua con nitratos en la laguna</a:t>
            </a:r>
          </a:p>
        </p:txBody>
      </p:sp>
    </p:spTree>
    <p:extLst>
      <p:ext uri="{BB962C8B-B14F-4D97-AF65-F5344CB8AC3E}">
        <p14:creationId xmlns:p14="http://schemas.microsoft.com/office/powerpoint/2010/main" val="29089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0"/>
            <a:ext cx="12039600" cy="6756399"/>
          </a:xfrm>
          <a:prstGeom prst="rect">
            <a:avLst/>
          </a:prstGeom>
        </p:spPr>
      </p:pic>
      <p:sp>
        <p:nvSpPr>
          <p:cNvPr id="8" name="Rectángulo 7"/>
          <p:cNvSpPr/>
          <p:nvPr/>
        </p:nvSpPr>
        <p:spPr>
          <a:xfrm>
            <a:off x="0" y="0"/>
            <a:ext cx="12192000" cy="20955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El comité de expertos científicos que creó el gobierno autonómico de Murcia para hacer el seguimiento de la crisis y proponer soluciones pide, de manera inmediata, "detener los vertidos de agua con nitratos en la laguna". La petición es bombear el agua que circula por las canalizaciones artificiales hasta el mar -como la rambla de El </a:t>
            </a:r>
            <a:r>
              <a:rPr lang="es-ES" sz="1200" dirty="0" err="1"/>
              <a:t>Albujón</a:t>
            </a:r>
            <a:r>
              <a:rPr lang="es-ES" sz="1200" dirty="0"/>
              <a:t>- para frenar la entrada de nitratos. Y, en paralelo, también drenar agua del acuífero porque ahora el nivel está tan alto que descarga constantemente al mar por otras salidas naturales. "Este compromiso forma parte del plan de vertido cero del ministerio de Transición Ecológica", subraya Javier </a:t>
            </a:r>
            <a:r>
              <a:rPr lang="es-ES" sz="1200" dirty="0" err="1"/>
              <a:t>Gilabert</a:t>
            </a:r>
            <a:r>
              <a:rPr lang="es-ES" sz="1200" dirty="0"/>
              <a:t>, profesor de la Universidad Politécnica de Cartagena y miembro del comité. Según opina, desnitrificar el agua sería una opción "relativamente fácil" si se utilizaran biorreactores y técnicas que ya están ensayando en pruebas piloto como hacer pasar el agua por una especie de balsas con todo de astillas de madera que actúen de filtros naturales. Justamente esta solución de las astillas es una de las 8 medidas urgentes que ha aprobado el gobierno autonómico con 8 millones de euros comprometidos como parte de respuesta a la crisis ambiental. "Lo que le pedimos al Estado son infraestructuras para drenar el acuífero porque estamos en una situación de emergencia", advierte al ARA la directora general del Mar Menor del gobierno murciano, Miriam Pérez.</a:t>
            </a:r>
          </a:p>
        </p:txBody>
      </p:sp>
    </p:spTree>
    <p:extLst>
      <p:ext uri="{BB962C8B-B14F-4D97-AF65-F5344CB8AC3E}">
        <p14:creationId xmlns:p14="http://schemas.microsoft.com/office/powerpoint/2010/main" val="10213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531600" cy="6858000"/>
          </a:xfrm>
          <a:prstGeom prst="rect">
            <a:avLst/>
          </a:prstGeom>
        </p:spPr>
      </p:pic>
      <p:sp>
        <p:nvSpPr>
          <p:cNvPr id="6" name="Elipse 5"/>
          <p:cNvSpPr/>
          <p:nvPr/>
        </p:nvSpPr>
        <p:spPr>
          <a:xfrm>
            <a:off x="4749800" y="0"/>
            <a:ext cx="7327900" cy="3009900"/>
          </a:xfrm>
          <a:prstGeom prst="ellipse">
            <a:avLst/>
          </a:prstGeom>
          <a:solidFill>
            <a:schemeClr val="accent5">
              <a:lumMod val="75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dirty="0"/>
              <a:t>El comité de expertos científicos que creó el gobierno autonómico de Murcia para hacer el seguimiento de la crisis y proponer soluciones pide, de manera inmediata, "detener los vertidos de agua con nitratos en la laguna". La petición es bombear el agua que circula por las canalizaciones artificiales hasta el mar -como la rambla de El </a:t>
            </a:r>
            <a:r>
              <a:rPr lang="es-ES" sz="900" dirty="0" err="1"/>
              <a:t>Albujón</a:t>
            </a:r>
            <a:r>
              <a:rPr lang="es-ES" sz="900" dirty="0"/>
              <a:t>- para frenar la entrada de nitratos. Y, en paralelo, también drenar agua del acuífero porque ahora el nivel está tan alto que descarga constantemente al mar por otras salidas naturales. "Este compromiso forma parte del plan de vertido cero del ministerio de Transición Ecológica", subraya Javier </a:t>
            </a:r>
            <a:r>
              <a:rPr lang="es-ES" sz="900" dirty="0" err="1"/>
              <a:t>Gilabert</a:t>
            </a:r>
            <a:r>
              <a:rPr lang="es-ES" sz="900" dirty="0"/>
              <a:t>, profesor de la Universidad Politécnica de Cartagena y miembro del comité. Según opina, desnitrificar el agua sería una opción "relativamente fácil" si se utilizaran biorreactores y técnicas que ya están ensayando en pruebas piloto como hacer pasar el agua por una especie de balsas con todo de astillas de madera que actúen de filtros naturales. Justamente esta solución de las astillas es una de las 8 medidas urgentes que ha aprobado el gobierno autonómico con 8 millones de euros comprometidos como parte de respuesta a la crisis ambiental. "Lo que le pedimos al Estado son infraestructuras para drenar el acuífero porque estamos en una situación de emergencia", advierte al ARA la directora general del Mar Menor del gobierno murciano, Miriam Pérez.</a:t>
            </a:r>
          </a:p>
        </p:txBody>
      </p:sp>
    </p:spTree>
    <p:extLst>
      <p:ext uri="{BB962C8B-B14F-4D97-AF65-F5344CB8AC3E}">
        <p14:creationId xmlns:p14="http://schemas.microsoft.com/office/powerpoint/2010/main" val="27463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90500" y="0"/>
            <a:ext cx="11912600" cy="68580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rgbClr val="FFC000"/>
                </a:solidFill>
              </a:rPr>
              <a:t>González, el investigador del CEBAS-CSIC, dirige la crítica sobre todo a la "permisividad" de las administraciones, de todas: la del PP, que lleva más de 30 años gobernando la Comunidad Autónoma, así como las de los sucesivos gobiernos estatales de populares y socialistas, que no pusieron freno. "Con una mínima disciplina no habríamos llegado al punto en que estamos ahora y la gente estaría mucho más mentalizada, quizás habría problemas para un sector tan intensivo pero no serían tan graves", recalca.</a:t>
            </a:r>
          </a:p>
          <a:p>
            <a:pPr algn="ctr"/>
            <a:endParaRPr lang="es-ES" sz="1600" dirty="0">
              <a:solidFill>
                <a:srgbClr val="FFC000"/>
              </a:solidFill>
            </a:endParaRPr>
          </a:p>
          <a:p>
            <a:pPr algn="ctr"/>
            <a:r>
              <a:rPr lang="es-ES" sz="1600" dirty="0">
                <a:solidFill>
                  <a:srgbClr val="FFC000"/>
                </a:solidFill>
              </a:rPr>
              <a:t>Con una mínima disciplina no habríamos llegado al punto en que estamos ahora</a:t>
            </a:r>
          </a:p>
          <a:p>
            <a:pPr algn="ctr"/>
            <a:endParaRPr lang="es-ES" sz="1600" dirty="0">
              <a:solidFill>
                <a:srgbClr val="FFC000"/>
              </a:solidFill>
            </a:endParaRPr>
          </a:p>
          <a:p>
            <a:pPr algn="ctr"/>
            <a:r>
              <a:rPr lang="es-ES" sz="1600" dirty="0">
                <a:solidFill>
                  <a:srgbClr val="FFC000"/>
                </a:solidFill>
              </a:rPr>
              <a:t>La inacción de las administraciones que denuncian expertos y ecologistas ha coincidido con un período de oro para el sector agrícola: el aterrizaje en tromba de grandes corporaciones mundiales agroalimentarias. Un cartel gigante de una conocida marca de ensaladas preparadas lo deja bien claro en medio de una plantación cerca de Torre-Pacheco: "Nuestro huerto en Murcia". "Ha habido un proceso de concentración de la agricultura; antes había más pequeños productores y ahora cada vez hay más grandes grupos que controlan grandes extensiones, ya sea en propiedad o alquiladas ", detalla González. El comité de expertos científicos que creó el gobierno autonómico de Murcia para hacer el seguimiento de la crisis y proponer soluciones pide, de manera inmediata, "detener los vertidos de agua con nitratos en la laguna". La petición es bombear el agua que circula por las canalizaciones artificiales hasta el mar -como la rambla de El </a:t>
            </a:r>
            <a:r>
              <a:rPr lang="es-ES" sz="1600" dirty="0" err="1">
                <a:solidFill>
                  <a:srgbClr val="FFC000"/>
                </a:solidFill>
              </a:rPr>
              <a:t>Albujón</a:t>
            </a:r>
            <a:r>
              <a:rPr lang="es-ES" sz="1600" dirty="0">
                <a:solidFill>
                  <a:srgbClr val="FFC000"/>
                </a:solidFill>
              </a:rPr>
              <a:t>- para frenar la entrada de nitratos. Y, en paralelo, también drenar agua del acuífero porque ahora el nivel está tan alto que descarga constantemente al mar por otras salidas naturales. "Este compromiso forma parte del plan de vertido cero del ministerio de Transición Ecológica", subraya Javier </a:t>
            </a:r>
            <a:r>
              <a:rPr lang="es-ES" sz="1600" dirty="0" err="1">
                <a:solidFill>
                  <a:srgbClr val="FFC000"/>
                </a:solidFill>
              </a:rPr>
              <a:t>Gilabert</a:t>
            </a:r>
            <a:r>
              <a:rPr lang="es-ES" sz="1600" dirty="0">
                <a:solidFill>
                  <a:srgbClr val="FFC000"/>
                </a:solidFill>
              </a:rPr>
              <a:t>, profesor de la Universidad Politécnica de Cartagena y miembro del comité. Según opina, desnitrificar el agua sería una opción "relativamente fácil" si se utilizaran biorreactores y técnicas que ya están ensayando en pruebas piloto como hacer pasar el agua por una especie de balsas con todo de astillas de madera que actúen de filtros naturales. Justamente esta solución de las astillas es una de las 8 medidas urgentes que ha aprobado el gobierno autonómico con 8 millones de euros comprometidos como parte de respuesta a la crisis ambiental. "Lo que le pedimos al Estado son infraestructuras para drenar el acuífero porque estamos en una situación de emergencia", advierte al ARA la directora general del Mar Menor del gobierno murciano, Miriam Pérez.</a:t>
            </a:r>
          </a:p>
        </p:txBody>
      </p:sp>
    </p:spTree>
    <p:extLst>
      <p:ext uri="{BB962C8B-B14F-4D97-AF65-F5344CB8AC3E}">
        <p14:creationId xmlns:p14="http://schemas.microsoft.com/office/powerpoint/2010/main" val="379851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duotone>
              <a:prstClr val="black"/>
              <a:schemeClr val="accent1">
                <a:tint val="45000"/>
                <a:satMod val="400000"/>
              </a:schemeClr>
            </a:duotone>
          </a:blip>
          <a:stretch>
            <a:fillRect/>
          </a:stretch>
        </p:blipFill>
        <p:spPr>
          <a:xfrm>
            <a:off x="0" y="0"/>
            <a:ext cx="11811000" cy="6858000"/>
          </a:xfrm>
          <a:prstGeom prst="rect">
            <a:avLst/>
          </a:prstGeom>
          <a:ln w="76200">
            <a:solidFill>
              <a:srgbClr val="92D050"/>
            </a:solidFill>
          </a:ln>
        </p:spPr>
      </p:pic>
    </p:spTree>
    <p:extLst>
      <p:ext uri="{BB962C8B-B14F-4D97-AF65-F5344CB8AC3E}">
        <p14:creationId xmlns:p14="http://schemas.microsoft.com/office/powerpoint/2010/main" val="96960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4000" y="1101447"/>
            <a:ext cx="11658600" cy="4247317"/>
          </a:xfrm>
          <a:prstGeom prst="rect">
            <a:avLst/>
          </a:prstGeom>
          <a:solidFill>
            <a:schemeClr val="accent5">
              <a:lumMod val="60000"/>
              <a:lumOff val="40000"/>
            </a:schemeClr>
          </a:solidFill>
          <a:ln w="76200">
            <a:solidFill>
              <a:schemeClr val="accent2">
                <a:lumMod val="75000"/>
              </a:schemeClr>
            </a:solidFill>
          </a:ln>
        </p:spPr>
        <p:txBody>
          <a:bodyPr wrap="square">
            <a:spAutoFit/>
          </a:bodyPr>
          <a:lstStyle/>
          <a:p>
            <a:r>
              <a:rPr lang="es-ES" dirty="0"/>
              <a:t>Es urgente aplicar ciertas medidas para mejorar el estado de la laguna y evitar que estos episodios se repitan todos los años:</a:t>
            </a:r>
          </a:p>
          <a:p>
            <a:endParaRPr lang="es-ES" dirty="0"/>
          </a:p>
          <a:p>
            <a:r>
              <a:rPr lang="es-ES" dirty="0"/>
              <a:t>Reducir la superficie agraria intensiva, al menos las hectáreas de regadíos ilegales (en torno a 10 000),</a:t>
            </a:r>
          </a:p>
          <a:p>
            <a:r>
              <a:rPr lang="es-ES" dirty="0"/>
              <a:t>Rebajar los aportes de nitratos y fosfatos por unidad de cultivo,</a:t>
            </a:r>
          </a:p>
          <a:p>
            <a:r>
              <a:rPr lang="es-ES" dirty="0" err="1"/>
              <a:t>Eenaturalizar</a:t>
            </a:r>
            <a:r>
              <a:rPr lang="es-ES" dirty="0"/>
              <a:t> intersticialmente el Campo de Cartagena, mediante setos, revegetación de lindes y recuperación de ramblas y ramblizos,</a:t>
            </a:r>
          </a:p>
          <a:p>
            <a:r>
              <a:rPr lang="es-ES" dirty="0"/>
              <a:t>Retirar tierras irrigadas de la periferia de la laguna y convertirlas en humedales para que desnitrifiquen las descargas del acuífero,</a:t>
            </a:r>
          </a:p>
          <a:p>
            <a:r>
              <a:rPr lang="es-ES" dirty="0"/>
              <a:t>Eliminar nutrientes de las aguas superficiales mediante sistemas en serie de biorreactores y humedales,</a:t>
            </a:r>
          </a:p>
          <a:p>
            <a:r>
              <a:rPr lang="es-ES" dirty="0"/>
              <a:t>Hacer un seguimiento exhaustivo de la recuperación natural del </a:t>
            </a:r>
            <a:r>
              <a:rPr lang="es-ES" dirty="0" err="1"/>
              <a:t>fitobentos</a:t>
            </a:r>
            <a:r>
              <a:rPr lang="es-ES" dirty="0"/>
              <a:t>, comunidades filtradoras y sedimentos, para evaluar opciones de restauración más activas,</a:t>
            </a:r>
          </a:p>
          <a:p>
            <a:r>
              <a:rPr lang="es-ES" dirty="0"/>
              <a:t>Realizar todo esto con una modelización integral del conjunto del </a:t>
            </a:r>
            <a:r>
              <a:rPr lang="es-ES" dirty="0" err="1"/>
              <a:t>socioecosistema</a:t>
            </a:r>
            <a:r>
              <a:rPr lang="es-ES" dirty="0"/>
              <a:t> (Mar Menor y cuenca de drenaje) que permita evaluar de manera científicamente robusta los costes efectividad de cada una de estas medidas.</a:t>
            </a:r>
          </a:p>
        </p:txBody>
      </p:sp>
    </p:spTree>
    <p:extLst>
      <p:ext uri="{BB962C8B-B14F-4D97-AF65-F5344CB8AC3E}">
        <p14:creationId xmlns:p14="http://schemas.microsoft.com/office/powerpoint/2010/main" val="3489474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8900" y="1663700"/>
            <a:ext cx="12103100" cy="5194300"/>
          </a:xfrm>
          <a:prstGeom prst="rect">
            <a:avLst/>
          </a:prstGeom>
        </p:spPr>
      </p:pic>
      <p:sp>
        <p:nvSpPr>
          <p:cNvPr id="5" name="Rectángulo 4"/>
          <p:cNvSpPr/>
          <p:nvPr/>
        </p:nvSpPr>
        <p:spPr>
          <a:xfrm>
            <a:off x="0" y="-114300"/>
            <a:ext cx="12192000" cy="293370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Hace 40 años la Administración murciana ya anunciaba actuaciones para compatibilizar los intereses contrapuestos entre los distintos sectores que confluyen en el entorno del Mar Menor: turismo, agricultura, ganadería, minería y pesca.</a:t>
            </a:r>
          </a:p>
          <a:p>
            <a:pPr algn="ctr"/>
            <a:r>
              <a:rPr lang="es-ES" sz="1200" dirty="0"/>
              <a:t>Ecologistas, científicos y plataformas ciudadanas hablaban de su deterioro, pero eran tachados de agoreros. Hace más de una década que la Universidad de Murcia vaticinaba que la mayor laguna  La del Mar Menor es una crisis ambiental sin precedentes en la ribera mediterránea española, explotada sin contemplaciones por el hombre -agricultura intensiva, urbanismo desenfrenado y reminiscencias de la minería en la bahía de </a:t>
            </a:r>
            <a:r>
              <a:rPr lang="es-ES" sz="1200" dirty="0" err="1"/>
              <a:t>Portmán</a:t>
            </a:r>
            <a:r>
              <a:rPr lang="es-ES" sz="1200" dirty="0"/>
              <a:t>, que 25 años después de su cierre continúa enviando restos de metales en el mar-. Ahora, además, el impacto de la crisis climática ha </a:t>
            </a:r>
            <a:r>
              <a:rPr lang="es-ES" sz="1200" dirty="0" err="1"/>
              <a:t>aceleradGilabert</a:t>
            </a:r>
            <a:r>
              <a:rPr lang="es-ES" sz="1200" dirty="0"/>
              <a:t> urge a las administraciones a superar las divergencias y ponerse a trabajar aprovechando que las condiciones de invierno son más favorables para que "todo el ecosistema se ralentiza con la bajada de la temperatura". El científico ve claros indicadores de una mejora en las aguas de la laguna -en cuanto a los niveles de oxígeno y la salinidad-, pero también reconoce que, mientras no se actúe, el Mar Menor está "a merced de la meteorología "ante nuevos episodios como el de después de la DANA. La recurrencia de lluvias tan fuertes forma parte de los nuevos escenarios de la crisis climática, la misma que hace que a principios de diciembre los termómetros de la zona marquen aún 24 </a:t>
            </a:r>
            <a:r>
              <a:rPr lang="es-ES" sz="1200" dirty="0" err="1"/>
              <a:t>ºC.o</a:t>
            </a:r>
            <a:r>
              <a:rPr lang="es-ES" sz="1200" dirty="0"/>
              <a:t> y agudizado un desenlace </a:t>
            </a:r>
            <a:r>
              <a:rPr lang="es-ES" sz="1200" dirty="0" err="1"/>
              <a:t>nefastosalada</a:t>
            </a:r>
            <a:r>
              <a:rPr lang="es-ES" sz="1200" dirty="0"/>
              <a:t> de Europa podría convertirse en un "embalse vacío". Uno de los experimentos que ya se están ensayando, que es expandir las zonas de humedales aunque sean a pequeña escala y en zonas localizadas para favorecer el filtrado natural del agua con nitratos y mejorar la calidad de lo que llega al mar.</a:t>
            </a:r>
          </a:p>
          <a:p>
            <a:pPr algn="ctr"/>
            <a:r>
              <a:rPr lang="es-ES" sz="1200" dirty="0"/>
              <a:t>Es la crónica de una muerte tantas veces anunciada. El </a:t>
            </a:r>
            <a:r>
              <a:rPr lang="es-ES" sz="1200" dirty="0" err="1"/>
              <a:t>ecocidio</a:t>
            </a:r>
            <a:r>
              <a:rPr lang="es-ES" sz="1200" dirty="0"/>
              <a:t> de un ecosistema que sufre un daño más allá de su capacidad de regenerarse. De forma intencionada (la justicia dirá) e irreversible (se verá).</a:t>
            </a:r>
          </a:p>
        </p:txBody>
      </p:sp>
    </p:spTree>
    <p:extLst>
      <p:ext uri="{BB962C8B-B14F-4D97-AF65-F5344CB8AC3E}">
        <p14:creationId xmlns:p14="http://schemas.microsoft.com/office/powerpoint/2010/main" val="36545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215966" cy="965200"/>
          </a:xfrm>
          <a:solidFill>
            <a:schemeClr val="accent5">
              <a:lumMod val="75000"/>
            </a:schemeClr>
          </a:solidFill>
          <a:ln w="76200">
            <a:solidFill>
              <a:srgbClr val="92D050"/>
            </a:solidFill>
          </a:ln>
        </p:spPr>
        <p:txBody>
          <a:bodyPr>
            <a:normAutofit/>
          </a:bodyPr>
          <a:lstStyle/>
          <a:p>
            <a:r>
              <a:rPr lang="es-ES" sz="4400" dirty="0"/>
              <a:t>      BIBLIOGRAFÍA Y FOTOGRAFÍA</a:t>
            </a:r>
          </a:p>
        </p:txBody>
      </p:sp>
      <p:sp>
        <p:nvSpPr>
          <p:cNvPr id="3" name="Marcador de contenido 2"/>
          <p:cNvSpPr>
            <a:spLocks noGrp="1"/>
          </p:cNvSpPr>
          <p:nvPr>
            <p:ph idx="1"/>
          </p:nvPr>
        </p:nvSpPr>
        <p:spPr>
          <a:xfrm>
            <a:off x="677334" y="1765301"/>
            <a:ext cx="11247966" cy="4876800"/>
          </a:xfrm>
          <a:solidFill>
            <a:schemeClr val="accent2">
              <a:lumMod val="50000"/>
            </a:schemeClr>
          </a:solidFill>
        </p:spPr>
        <p:txBody>
          <a:bodyPr>
            <a:normAutofit/>
          </a:bodyPr>
          <a:lstStyle/>
          <a:p>
            <a:r>
              <a:rPr lang="es-ES" dirty="0">
                <a:hlinkClick r:id="rId2"/>
              </a:rPr>
              <a:t>F</a:t>
            </a:r>
            <a:r>
              <a:rPr lang="es-ES" sz="1600" dirty="0">
                <a:hlinkClick r:id="rId2"/>
              </a:rPr>
              <a:t>REIXA</a:t>
            </a:r>
            <a:r>
              <a:rPr lang="es-ES" dirty="0">
                <a:hlinkClick r:id="rId2"/>
              </a:rPr>
              <a:t> Elena Fotografías </a:t>
            </a:r>
            <a:r>
              <a:rPr lang="es-ES" dirty="0" err="1">
                <a:hlinkClick r:id="rId2"/>
              </a:rPr>
              <a:t>Forné</a:t>
            </a:r>
            <a:r>
              <a:rPr lang="es-ES" dirty="0">
                <a:hlinkClick r:id="rId2"/>
              </a:rPr>
              <a:t> Ferrán 15 de diciembre del  2019.https://interactius.ara.cat/es/reportajes/ara-diumenge/murcia/desastre-ambiental-murcia-manga-mar-menor</a:t>
            </a:r>
            <a:r>
              <a:rPr lang="es-ES" dirty="0">
                <a:solidFill>
                  <a:srgbClr val="92D050"/>
                </a:solidFill>
              </a:rPr>
              <a:t>. consultado el 3/10/2021</a:t>
            </a:r>
          </a:p>
          <a:p>
            <a:r>
              <a:rPr lang="es-ES" dirty="0">
                <a:hlinkClick r:id="rId3"/>
              </a:rPr>
              <a:t>De la Llana </a:t>
            </a:r>
            <a:r>
              <a:rPr lang="es-ES" dirty="0" err="1">
                <a:hlinkClick r:id="rId3"/>
              </a:rPr>
              <a:t>Ángela,Murcia</a:t>
            </a:r>
            <a:r>
              <a:rPr lang="es-ES" dirty="0">
                <a:hlinkClick r:id="rId3"/>
              </a:rPr>
              <a:t> 5/08/2021.Actualizado a 25/08/2021.https://</a:t>
            </a:r>
            <a:r>
              <a:rPr lang="es-ES" dirty="0">
                <a:solidFill>
                  <a:srgbClr val="92D050"/>
                </a:solidFill>
                <a:hlinkClick r:id="rId3"/>
              </a:rPr>
              <a:t>www.lavanguardia.com/politica/20210825/7679594/agonia-politica-mar-menor.html</a:t>
            </a:r>
            <a:r>
              <a:rPr lang="es-ES" dirty="0">
                <a:solidFill>
                  <a:srgbClr val="92D050"/>
                </a:solidFill>
              </a:rPr>
              <a:t>.consultado el 3/10/2021</a:t>
            </a:r>
          </a:p>
          <a:p>
            <a:r>
              <a:rPr lang="es-ES" dirty="0">
                <a:hlinkClick r:id="rId4"/>
              </a:rPr>
              <a:t>MÁRMOL LORETO MADRID29/06/2020 .Actualizado: 29/06/2020.https://www.publico.es/ciencias/crisis-medioambiental-mar-menor-riesgo-nuevo-brote-ambiental.html</a:t>
            </a:r>
            <a:r>
              <a:rPr lang="es-ES" dirty="0">
                <a:solidFill>
                  <a:srgbClr val="92D050"/>
                </a:solidFill>
              </a:rPr>
              <a:t>. consultado el 3/10/2021</a:t>
            </a:r>
          </a:p>
          <a:p>
            <a:r>
              <a:rPr lang="pt-BR" dirty="0">
                <a:hlinkClick r:id="rId5"/>
              </a:rPr>
              <a:t>Esteve Miguel </a:t>
            </a:r>
            <a:r>
              <a:rPr lang="pt-BR" dirty="0" err="1">
                <a:hlinkClick r:id="rId5"/>
              </a:rPr>
              <a:t>Ángel:The</a:t>
            </a:r>
            <a:r>
              <a:rPr lang="pt-BR" dirty="0">
                <a:hlinkClick r:id="rId5"/>
              </a:rPr>
              <a:t> Conversation.24 de agosto de 2021. </a:t>
            </a:r>
            <a:r>
              <a:rPr lang="pt-BR" dirty="0" err="1">
                <a:hlinkClick r:id="rId5"/>
              </a:rPr>
              <a:t>Actualizado</a:t>
            </a:r>
            <a:r>
              <a:rPr lang="pt-BR" dirty="0">
                <a:hlinkClick r:id="rId5"/>
              </a:rPr>
              <a:t> a 24 de agosto de 2021.</a:t>
            </a:r>
            <a:r>
              <a:rPr lang="es-ES" dirty="0">
                <a:hlinkClick r:id="rId5"/>
              </a:rPr>
              <a:t>https://</a:t>
            </a:r>
            <a:r>
              <a:rPr lang="es-ES" dirty="0">
                <a:solidFill>
                  <a:srgbClr val="92D050"/>
                </a:solidFill>
                <a:hlinkClick r:id="rId5"/>
              </a:rPr>
              <a:t>www.nationalgeographic.com.es/ciencia/desastre-mar-menor-historia-colapso-ambiental-que-pudo-haberse-evitado_17247</a:t>
            </a:r>
            <a:r>
              <a:rPr lang="es-ES" dirty="0">
                <a:solidFill>
                  <a:srgbClr val="92D050"/>
                </a:solidFill>
              </a:rPr>
              <a:t>.consultado el 3/10/2021</a:t>
            </a:r>
          </a:p>
          <a:p>
            <a:r>
              <a:rPr lang="es-ES" dirty="0" err="1">
                <a:hlinkClick r:id="rId6"/>
              </a:rPr>
              <a:t>Caval</a:t>
            </a:r>
            <a:r>
              <a:rPr lang="es-ES" dirty="0">
                <a:hlinkClick r:id="rId6"/>
              </a:rPr>
              <a:t> Juan Carlos. RTVE. es. https://</a:t>
            </a:r>
            <a:r>
              <a:rPr lang="es-ES" dirty="0">
                <a:solidFill>
                  <a:srgbClr val="92D050"/>
                </a:solidFill>
                <a:hlinkClick r:id="rId6"/>
              </a:rPr>
              <a:t>www.rtve.es/noticias/20210825/indignacion-crece-vecinos-mar-menor/2164461.shtml</a:t>
            </a:r>
            <a:r>
              <a:rPr lang="es-ES" dirty="0">
                <a:solidFill>
                  <a:srgbClr val="92D050"/>
                </a:solidFill>
              </a:rPr>
              <a:t> .consultado el 3/10/2021</a:t>
            </a:r>
            <a:endParaRPr lang="es-ES" dirty="0"/>
          </a:p>
          <a:p>
            <a:pPr marL="0" indent="0">
              <a:buNone/>
            </a:pPr>
            <a:endParaRPr lang="es-ES" dirty="0"/>
          </a:p>
          <a:p>
            <a:endParaRPr lang="es-ES" dirty="0"/>
          </a:p>
        </p:txBody>
      </p:sp>
    </p:spTree>
    <p:extLst>
      <p:ext uri="{BB962C8B-B14F-4D97-AF65-F5344CB8AC3E}">
        <p14:creationId xmlns:p14="http://schemas.microsoft.com/office/powerpoint/2010/main" val="343291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1976100" cy="6858000"/>
          </a:xfrm>
          <a:prstGeom prst="rect">
            <a:avLst/>
          </a:prstGeom>
        </p:spPr>
      </p:pic>
      <p:sp>
        <p:nvSpPr>
          <p:cNvPr id="6" name="Rectángulo redondeado 5"/>
          <p:cNvSpPr/>
          <p:nvPr/>
        </p:nvSpPr>
        <p:spPr>
          <a:xfrm>
            <a:off x="1" y="4673600"/>
            <a:ext cx="5753099" cy="2184400"/>
          </a:xfrm>
          <a:prstGeom prst="round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El historial de agresiones que han ido enfermando este lugar idílico viene de lejos. También las aguas residuales procedentes de los desmanes inmobiliarios que alcanzaron su máxima expresión cuando se terminó por urbanizar hasta el último metro cuadrado de La Manga, la estrecha lengua de arena de 21 kilómetros de largo que separa el Mar Menor del Mediterráneo. Entre los años 60 y 70, el paisaje de dunas cambió por una hilera de edificios para albergar al turismo de masas. Transición Ecológica, que el jueves presentó un plan de protección, no descarta demoler 330 construcciones que estarían ocupando terreno público. Tampoco descontaminará la albufera a menos que cesen los vertidos.</a:t>
            </a:r>
          </a:p>
        </p:txBody>
      </p:sp>
    </p:spTree>
    <p:extLst>
      <p:ext uri="{BB962C8B-B14F-4D97-AF65-F5344CB8AC3E}">
        <p14:creationId xmlns:p14="http://schemas.microsoft.com/office/powerpoint/2010/main" val="207888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1600" y="0"/>
            <a:ext cx="10756900" cy="6858000"/>
          </a:xfrm>
          <a:prstGeom prst="rect">
            <a:avLst/>
          </a:prstGeom>
        </p:spPr>
      </p:pic>
      <p:sp>
        <p:nvSpPr>
          <p:cNvPr id="5" name="Rectángulo 4"/>
          <p:cNvSpPr/>
          <p:nvPr/>
        </p:nvSpPr>
        <p:spPr>
          <a:xfrm>
            <a:off x="6781800" y="2806700"/>
            <a:ext cx="5270500" cy="4051300"/>
          </a:xfrm>
          <a:prstGeom prst="rect">
            <a:avLst/>
          </a:prstGeom>
          <a:solidFill>
            <a:schemeClr val="accent5">
              <a:lumMod val="75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Este colapso ecológico -conocido como sopa verde-, que hasta entonces permanecía oculto a las miradas en la profundidad de la albufera, llegó a verse incluso un año después desde la órbita espacial, a 540 kilómetros de altura. El entonces astronauta Pedro Duque, ahora ministro de Ciencia, publicó en su cuenta de Twitter una foto en la que se apreciaba su color verdoso en contraste con el tono azul del Mediterráneo y otra de 2014 aún en todo su esplendor.</a:t>
            </a:r>
          </a:p>
          <a:p>
            <a:pPr algn="ctr"/>
            <a:r>
              <a:rPr lang="es-ES" sz="1600" dirty="0"/>
              <a:t>"Cuando estás en la UCI, cualquier cambio y presión te afecta", prosigue Esteve, que añade contundente: "El Mar Menor, que era muy </a:t>
            </a:r>
            <a:r>
              <a:rPr lang="es-ES" sz="1600" dirty="0" err="1"/>
              <a:t>resiliente</a:t>
            </a:r>
            <a:r>
              <a:rPr lang="es-ES" sz="1600" dirty="0"/>
              <a:t>, ahora es enormemente vulnerable, de forma que los episodios de mortandad masiva se pueden repetir en cualquier momento".</a:t>
            </a:r>
          </a:p>
        </p:txBody>
      </p:sp>
    </p:spTree>
    <p:extLst>
      <p:ext uri="{BB962C8B-B14F-4D97-AF65-F5344CB8AC3E}">
        <p14:creationId xmlns:p14="http://schemas.microsoft.com/office/powerpoint/2010/main" val="14132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1417300" cy="6858000"/>
          </a:xfrm>
          <a:prstGeom prst="rect">
            <a:avLst/>
          </a:prstGeom>
        </p:spPr>
      </p:pic>
      <p:sp>
        <p:nvSpPr>
          <p:cNvPr id="6" name="Rectángulo redondeado 5"/>
          <p:cNvSpPr/>
          <p:nvPr/>
        </p:nvSpPr>
        <p:spPr>
          <a:xfrm>
            <a:off x="0" y="0"/>
            <a:ext cx="12192000" cy="1968500"/>
          </a:xfrm>
          <a:prstGeom prst="roundRect">
            <a:avLst/>
          </a:prstGeom>
          <a:solidFill>
            <a:schemeClr val="accent5">
              <a:lumMod val="50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La degradación del Mar Menor es "profunda", constata el investigador del IEO Juan Manuel Ruiz y se explica por la acumulación excesiva de nutrientes en sus aguas -un fenómeno que se denomina eutrofización- fruto de la entrada continua de nitratos, ya sea por las ramblas que canalizan el agua hasta la laguna o por las aguas subterráneas que también acaban filtrándose en la costa. La situación se agravó repentinamente con la gota fría (DANA, depresión aislada en niveles altos) del mes de septiembre, que ahogó los cultivos, causó graves inundaciones y supuso la descarga masiva de agua y toneladas de sedimentos. González calcula que podría haber entrado en pocas horas el equivalente al 12% de toda el agua que normalmente hay en la laguna. El IEO cuantifica que, de golpe, entraron en el mar entre 35 y 60 toneladas de nitratos, de 25 a 45 de amonio y más de 100 toneladas de fósforo.</a:t>
            </a:r>
          </a:p>
          <a:p>
            <a:pPr algn="ctr"/>
            <a:endParaRPr lang="es-ES" sz="1400" dirty="0"/>
          </a:p>
          <a:p>
            <a:pPr algn="ctr"/>
            <a:r>
              <a:rPr lang="es-ES" sz="1400" dirty="0"/>
              <a:t>El 80% del agua del Mar Menor se quedó sin oxígeno y murieron miles de peces y crustáceos</a:t>
            </a:r>
          </a:p>
        </p:txBody>
      </p:sp>
    </p:spTree>
    <p:extLst>
      <p:ext uri="{BB962C8B-B14F-4D97-AF65-F5344CB8AC3E}">
        <p14:creationId xmlns:p14="http://schemas.microsoft.com/office/powerpoint/2010/main" val="400941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7999"/>
          </a:xfrm>
          <a:prstGeom prst="rect">
            <a:avLst/>
          </a:prstGeom>
        </p:spPr>
      </p:pic>
      <p:sp>
        <p:nvSpPr>
          <p:cNvPr id="5" name="Rectángulo 4"/>
          <p:cNvSpPr/>
          <p:nvPr/>
        </p:nvSpPr>
        <p:spPr>
          <a:xfrm>
            <a:off x="5422900" y="0"/>
            <a:ext cx="6769100" cy="23622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dirty="0"/>
          </a:p>
          <a:p>
            <a:pPr algn="ctr"/>
            <a:r>
              <a:rPr lang="es-ES" sz="1200" dirty="0"/>
              <a:t>La huella de la agricultura intensiva se ve claramente en la marina del </a:t>
            </a:r>
            <a:r>
              <a:rPr lang="es-ES" sz="1200" dirty="0" err="1"/>
              <a:t>Carmolí</a:t>
            </a:r>
            <a:r>
              <a:rPr lang="es-ES" sz="1200" dirty="0"/>
              <a:t>, hoy la principal entrada natural de agua en el mar después de la DANA la depresión aislada en niveles altos. Desde el temporal que no se detiene la descarga porque los niveles del </a:t>
            </a:r>
            <a:r>
              <a:rPr lang="es-ES" sz="1200" dirty="0" err="1"/>
              <a:t>aqüífero</a:t>
            </a:r>
            <a:r>
              <a:rPr lang="es-ES" sz="1200" dirty="0"/>
              <a:t> escalaron dos metros repentinamente. "No hay una solución inmediata para ello", asegura Pedro García, de ANSE, mientras señala el arroyo de agua aparentemente cristalina que desemboca en el mar y que, en realidad, contiene una alta dosis de nitratos. "Lo que lo delata son los cordones de algas que se forman a su paso y que, si el agua no fuese cargada de nutrientes, no se formarían", explica. También en la tierra se pueden ver todavía los restos de lo que arrastró el temporal, que transformó muchos campos en pistas por donde el agua y el barro se deslizaban aprovechando el ligero pendiente del terreno hasta la costa. Entre la vegetación acumulada, hay miles de trozos de </a:t>
            </a:r>
            <a:r>
              <a:rPr lang="es-ES" sz="1200" dirty="0" err="1"/>
              <a:t>poliestireno</a:t>
            </a:r>
            <a:r>
              <a:rPr lang="es-ES" sz="1200" dirty="0"/>
              <a:t> de las bandejas que se utilizan en las fincas agrícolas y numerosos restos de otros plásticos</a:t>
            </a:r>
            <a:r>
              <a:rPr lang="es-ES" dirty="0"/>
              <a:t>.</a:t>
            </a:r>
          </a:p>
          <a:p>
            <a:pPr algn="ctr"/>
            <a:endParaRPr lang="es-ES" dirty="0"/>
          </a:p>
        </p:txBody>
      </p:sp>
    </p:spTree>
    <p:extLst>
      <p:ext uri="{BB962C8B-B14F-4D97-AF65-F5344CB8AC3E}">
        <p14:creationId xmlns:p14="http://schemas.microsoft.com/office/powerpoint/2010/main" val="122439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163300" cy="6857999"/>
          </a:xfrm>
          <a:prstGeom prst="rect">
            <a:avLst/>
          </a:prstGeom>
        </p:spPr>
      </p:pic>
      <p:sp>
        <p:nvSpPr>
          <p:cNvPr id="4" name="Rectángulo 3"/>
          <p:cNvSpPr/>
          <p:nvPr/>
        </p:nvSpPr>
        <p:spPr>
          <a:xfrm>
            <a:off x="0" y="5334000"/>
            <a:ext cx="7048500" cy="1638300"/>
          </a:xfrm>
          <a:prstGeom prst="rect">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La crisis de la sopa verde de 2016 en el Mar Menor fue el desencadenante para que el desparrame de pozos y desalinizadoras ilegales -algunas incluso detectadas por la Guardia Civil escondidas en remolques o en zulos- hayan acabado en los juzgados. El magistrado que instruye la causa ya suma 142 investigados (empresas agrícolas, la mayoría, pero también personas físicas en calidad de administradores) por vertidos ilegales que podrían constituir un delito ambiental</a:t>
            </a:r>
            <a:r>
              <a:rPr lang="es-ES" dirty="0"/>
              <a:t>.</a:t>
            </a:r>
          </a:p>
        </p:txBody>
      </p:sp>
    </p:spTree>
    <p:extLst>
      <p:ext uri="{BB962C8B-B14F-4D97-AF65-F5344CB8AC3E}">
        <p14:creationId xmlns:p14="http://schemas.microsoft.com/office/powerpoint/2010/main" val="330832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1760200" cy="6769100"/>
          </a:xfrm>
          <a:prstGeom prst="rect">
            <a:avLst/>
          </a:prstGeom>
        </p:spPr>
      </p:pic>
      <p:sp>
        <p:nvSpPr>
          <p:cNvPr id="4" name="Elipse 3"/>
          <p:cNvSpPr/>
          <p:nvPr/>
        </p:nvSpPr>
        <p:spPr>
          <a:xfrm>
            <a:off x="292100" y="101600"/>
            <a:ext cx="11722100" cy="2070100"/>
          </a:xfrm>
          <a:prstGeom prst="ellipse">
            <a:avLst/>
          </a:prstGeom>
          <a:solidFill>
            <a:schemeClr val="accent5">
              <a:lumMod val="7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   El sector agrícola vive con irritación y preocupación que la crisis ambiental lo haya situado en el blanco de las críticas. "Se nos criminaliza injustamente, se desconoce cómo trabajamos la mayoría y que estamos dispuestos a aplicar las medidas correctoras que sea necesario", insiste el presidente de la entidad agraria COAG, Vicente Carrión. En la misma línea, la Comunidad de Regantes del Campo de Cartagena -la más grande de todo el Estado- también se defiende de las críticas: "los agricultores no somos los únicos responsables de la contaminación, pero, sin embargo, no nos conformamos y estamos implicados y buscamos mejoras", sostiene el secretario general, Manuel Soto. "Los impactos sobre el Mar Menor han venido también de otras fuentes, de la ganadería, del urbanismo o de la minería, y no se debe menospreciar. Es un problema complejo y ni siquiera unanimidad en el comité científico ", insiste</a:t>
            </a:r>
            <a:r>
              <a:rPr lang="es-ES" dirty="0"/>
              <a:t>.</a:t>
            </a:r>
          </a:p>
        </p:txBody>
      </p:sp>
    </p:spTree>
    <p:extLst>
      <p:ext uri="{BB962C8B-B14F-4D97-AF65-F5344CB8AC3E}">
        <p14:creationId xmlns:p14="http://schemas.microsoft.com/office/powerpoint/2010/main" val="83710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2700" y="2362200"/>
            <a:ext cx="1866900" cy="101600"/>
          </a:xfrm>
        </p:spPr>
        <p:txBody>
          <a:bodyPr>
            <a:normAutofit fontScale="25000" lnSpcReduction="20000"/>
          </a:bodyPr>
          <a:lstStyle/>
          <a:p>
            <a:endParaRPr lang="es-ES" dirty="0"/>
          </a:p>
          <a:p>
            <a:endParaRPr lang="es-ES" dirty="0"/>
          </a:p>
          <a:p>
            <a:endParaRPr lang="es-ES" dirty="0"/>
          </a:p>
          <a:p>
            <a:endParaRPr lang="es-ES" dirty="0"/>
          </a:p>
        </p:txBody>
      </p:sp>
      <p:pic>
        <p:nvPicPr>
          <p:cNvPr id="4" name="Imagen 3"/>
          <p:cNvPicPr>
            <a:picLocks noChangeAspect="1"/>
          </p:cNvPicPr>
          <p:nvPr/>
        </p:nvPicPr>
        <p:blipFill>
          <a:blip r:embed="rId2"/>
          <a:stretch>
            <a:fillRect/>
          </a:stretch>
        </p:blipFill>
        <p:spPr>
          <a:xfrm>
            <a:off x="0" y="0"/>
            <a:ext cx="11239500" cy="6858000"/>
          </a:xfrm>
          <a:prstGeom prst="rect">
            <a:avLst/>
          </a:prstGeom>
        </p:spPr>
      </p:pic>
      <p:sp>
        <p:nvSpPr>
          <p:cNvPr id="5" name="Rectángulo 4"/>
          <p:cNvSpPr/>
          <p:nvPr/>
        </p:nvSpPr>
        <p:spPr>
          <a:xfrm>
            <a:off x="5918200" y="5334000"/>
            <a:ext cx="6273800" cy="1524000"/>
          </a:xfrm>
          <a:prstGeom prst="rect">
            <a:avLst/>
          </a:prstGeom>
          <a:solidFill>
            <a:schemeClr val="accent5">
              <a:lumMod val="75000"/>
            </a:schemeClr>
          </a:solid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La recuperación, tantas veces proclamada por el Gobierno regional, sobre todo en época estival, con baños que recuerdan a los de Palomares, no ha llegado ni siquiera cuando la situación ambiental del planeta ha mejorado por la disminución de la actividad humana a causa de la pandemia. "Se da la paradoja de que el Mar Menor está igual o peor", explica Pedro García, de la Asociación de Naturalistas del Sureste.</a:t>
            </a:r>
          </a:p>
        </p:txBody>
      </p:sp>
    </p:spTree>
    <p:extLst>
      <p:ext uri="{BB962C8B-B14F-4D97-AF65-F5344CB8AC3E}">
        <p14:creationId xmlns:p14="http://schemas.microsoft.com/office/powerpoint/2010/main" val="22381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220</TotalTime>
  <Words>3265</Words>
  <Application>Microsoft Office PowerPoint</Application>
  <PresentationFormat>Panorámica</PresentationFormat>
  <Paragraphs>54</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Trebuchet MS</vt:lpstr>
      <vt:lpstr>Wingdings 3</vt:lpstr>
      <vt:lpstr>Faceta</vt:lpstr>
      <vt:lpstr>El Mar Menor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BIBLIOGRAFÍA Y FOTOGRAFÍA</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ccib00usu23</dc:creator>
  <cp:lastModifiedBy>cpsa5p01@AULA.ucm.es</cp:lastModifiedBy>
  <cp:revision>23</cp:revision>
  <dcterms:created xsi:type="dcterms:W3CDTF">2021-10-05T09:13:57Z</dcterms:created>
  <dcterms:modified xsi:type="dcterms:W3CDTF">2025-09-19T14:46:25Z</dcterms:modified>
</cp:coreProperties>
</file>